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723" r:id="rId5"/>
    <p:sldId id="320" r:id="rId6"/>
    <p:sldId id="339" r:id="rId7"/>
    <p:sldId id="341" r:id="rId8"/>
    <p:sldId id="344" r:id="rId9"/>
    <p:sldId id="363" r:id="rId10"/>
    <p:sldId id="362" r:id="rId11"/>
    <p:sldId id="346" r:id="rId12"/>
    <p:sldId id="353" r:id="rId13"/>
    <p:sldId id="364" r:id="rId14"/>
    <p:sldId id="366" r:id="rId15"/>
    <p:sldId id="294" r:id="rId16"/>
    <p:sldId id="343" r:id="rId17"/>
    <p:sldId id="365" r:id="rId18"/>
    <p:sldId id="357" r:id="rId19"/>
    <p:sldId id="358" r:id="rId20"/>
    <p:sldId id="359" r:id="rId21"/>
    <p:sldId id="72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C5"/>
    <a:srgbClr val="2070B8"/>
    <a:srgbClr val="D6FAED"/>
    <a:srgbClr val="FAD6E0"/>
    <a:srgbClr val="EF7395"/>
    <a:srgbClr val="2F2A52"/>
    <a:srgbClr val="1B75BC"/>
    <a:srgbClr val="BE2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4A30-15CB-4C88-A16B-61BC5050254A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778C-7CEB-4869-9FBC-7AEE7461A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2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6A0C3-A643-47D1-9014-2F82E56C20D5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4CF6-6F88-4EF7-90D5-E7C682513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8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fc0b8ccca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fc0b8ccca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0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4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nd description" userDrawn="1">
  <p:cSld name="Section header and description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9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2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9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82E35-B0A0-40F3-A8CA-BD4C52DCF7DB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177EF-5A8E-4141-8FE6-D4F7D774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2738425" y="6431512"/>
            <a:ext cx="2173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Action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soutenue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la region Ile-de-France. Ce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cofinancé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fonds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européen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600" kern="1200" baseline="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développement</a:t>
            </a:r>
            <a:r>
              <a:rPr lang="en-US" sz="6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regional.</a:t>
            </a:r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83" y="6435233"/>
            <a:ext cx="740262" cy="2705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95" y="6443494"/>
            <a:ext cx="330180" cy="2573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22" y="6441819"/>
            <a:ext cx="461861" cy="257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5493" r="3750" b="15359"/>
          <a:stretch/>
        </p:blipFill>
        <p:spPr>
          <a:xfrm>
            <a:off x="223680" y="6461271"/>
            <a:ext cx="727841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.dossantos@incuballiance.f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68" y="1400179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074"/>
            <a:ext cx="3967187" cy="2430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363993-9FFC-4240-921F-41F0F9987B0F}"/>
              </a:ext>
            </a:extLst>
          </p:cNvPr>
          <p:cNvSpPr/>
          <p:nvPr/>
        </p:nvSpPr>
        <p:spPr>
          <a:xfrm>
            <a:off x="5105998" y="3997208"/>
            <a:ext cx="5947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INCUBATEUR DE START-UP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TECH ET DEEPTECH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146143" y="3733303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51B752-25CE-2103-DEEB-50E5619EA028}"/>
              </a:ext>
            </a:extLst>
          </p:cNvPr>
          <p:cNvSpPr/>
          <p:nvPr/>
        </p:nvSpPr>
        <p:spPr>
          <a:xfrm>
            <a:off x="0" y="5474476"/>
            <a:ext cx="12420600" cy="87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4938D-2765-20A6-17E2-166FC71E7DBE}"/>
              </a:ext>
            </a:extLst>
          </p:cNvPr>
          <p:cNvSpPr/>
          <p:nvPr/>
        </p:nvSpPr>
        <p:spPr>
          <a:xfrm>
            <a:off x="5306638" y="5559882"/>
            <a:ext cx="594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DOSSIER DE CANDIDATURE</a:t>
            </a:r>
          </a:p>
        </p:txBody>
      </p:sp>
    </p:spTree>
    <p:extLst>
      <p:ext uri="{BB962C8B-B14F-4D97-AF65-F5344CB8AC3E}">
        <p14:creationId xmlns:p14="http://schemas.microsoft.com/office/powerpoint/2010/main" val="172669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1D6CB9-E440-4903-A077-588ABCE68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55043"/>
              </p:ext>
            </p:extLst>
          </p:nvPr>
        </p:nvGraphicFramePr>
        <p:xfrm>
          <a:off x="75026" y="1281158"/>
          <a:ext cx="120419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Pourriez vous nous parler de l’équipe fondatrice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identifié les compétences manquantes et clés au développement de votre start-up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pour projet d’identifier de potentiels associés ? Si oui, avez-vous pensé aux missions que cette personne devra assumer 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constitué un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Stratégique (et/ou scientifique)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Avez-vous déjà travaillé à une feuille de route concernant les recrutements clés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 vous nous parler de votre expérience concernant les sujets d’association/Recrutement et management dans la création d’entreprise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C7AB747-22C8-4907-912A-FC9954045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10214"/>
              </p:ext>
            </p:extLst>
          </p:nvPr>
        </p:nvGraphicFramePr>
        <p:xfrm>
          <a:off x="75027" y="5689050"/>
          <a:ext cx="12041945" cy="3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1945">
                  <a:extLst>
                    <a:ext uri="{9D8B030D-6E8A-4147-A177-3AD203B41FA5}">
                      <a16:colId xmlns:a16="http://schemas.microsoft.com/office/drawing/2014/main" val="384455575"/>
                    </a:ext>
                  </a:extLst>
                </a:gridCol>
              </a:tblGrid>
              <a:tr h="351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</a:rPr>
                        <a:t>Vous possédez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des éléments de présentation de l’équipe ou encore des </a:t>
                      </a:r>
                      <a:r>
                        <a:rPr lang="fr-FR" sz="1200" b="1" i="1" baseline="0" dirty="0" err="1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fr-FR" sz="1200" b="1" i="1" baseline="0" dirty="0">
                          <a:solidFill>
                            <a:schemeClr val="tx1"/>
                          </a:solidFill>
                        </a:rPr>
                        <a:t> qui vous entourent ? N’hésitez pas à joindre ces éléments en annexe.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615779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77A5CE87-6369-4D92-A975-6CC70C4E3736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0;p91">
            <a:extLst>
              <a:ext uri="{FF2B5EF4-FFF2-40B4-BE49-F238E27FC236}">
                <a16:creationId xmlns:a16="http://schemas.microsoft.com/office/drawing/2014/main" id="{406785E0-C7AB-4DDD-831B-7DB3EBFF840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F3732B-631F-448F-A262-CA4466F1A989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EQUIPE </a:t>
            </a:r>
          </a:p>
        </p:txBody>
      </p:sp>
    </p:spTree>
    <p:extLst>
      <p:ext uri="{BB962C8B-B14F-4D97-AF65-F5344CB8AC3E}">
        <p14:creationId xmlns:p14="http://schemas.microsoft.com/office/powerpoint/2010/main" val="350721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10B2C-498F-4149-93C0-6B4374614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84092"/>
              </p:ext>
            </p:extLst>
          </p:nvPr>
        </p:nvGraphicFramePr>
        <p:xfrm>
          <a:off x="150055" y="1717337"/>
          <a:ext cx="11904925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Singularité INCUBALLIANCE : </a:t>
                      </a:r>
                    </a:p>
                    <a:p>
                      <a:endParaRPr lang="fr-FR" sz="1000" dirty="0"/>
                    </a:p>
                    <a:p>
                      <a:r>
                        <a:rPr lang="fr-FR" sz="1000" dirty="0"/>
                        <a:t>Notre parcours d’incubation possède la </a:t>
                      </a:r>
                      <a:r>
                        <a:rPr lang="fr-FR" sz="1000" b="1" dirty="0"/>
                        <a:t>particularité unique </a:t>
                      </a:r>
                      <a:r>
                        <a:rPr lang="fr-FR" sz="1000" dirty="0"/>
                        <a:t>de pouvoir délivrer un certificat reconnu par l’Etat « Entrepreneur/</a:t>
                      </a:r>
                      <a:r>
                        <a:rPr lang="fr-FR" sz="1000" dirty="0" err="1"/>
                        <a:t>euse</a:t>
                      </a:r>
                      <a:r>
                        <a:rPr lang="fr-FR" sz="1000" dirty="0"/>
                        <a:t> - Dirigeant d’Entreprise ». Ce titre pourra être délivré en fin de parcours. </a:t>
                      </a:r>
                    </a:p>
                    <a:p>
                      <a:r>
                        <a:rPr lang="fr-FR" sz="1000" dirty="0"/>
                        <a:t>Le parcours d’incubation proposé par </a:t>
                      </a:r>
                      <a:r>
                        <a:rPr lang="fr-FR" sz="1000" dirty="0" err="1"/>
                        <a:t>IncubAlliance</a:t>
                      </a:r>
                      <a:r>
                        <a:rPr lang="fr-FR" sz="1000" dirty="0"/>
                        <a:t> se déroule en 2 activités distinctes 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Bloc de compétences 1 = </a:t>
                      </a:r>
                      <a:r>
                        <a:rPr lang="fr-FR" sz="1000" dirty="0" err="1"/>
                        <a:t>Genesislab</a:t>
                      </a:r>
                      <a:r>
                        <a:rPr lang="fr-FR" sz="1000" dirty="0"/>
                        <a:t> - « Management de projet technologiquement innovant 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Bloc de compétences 2 = Incub22 - « Direction et développement d’entreprise technologiquement innovante »</a:t>
                      </a:r>
                    </a:p>
                    <a:p>
                      <a:r>
                        <a:rPr lang="fr-FR" sz="1000" dirty="0"/>
                        <a:t>L’obtention des deux blocs de compétences donnant accès au titre de niveau I « Entrepreneur/</a:t>
                      </a:r>
                      <a:r>
                        <a:rPr lang="fr-FR" sz="1000" dirty="0" err="1"/>
                        <a:t>euse</a:t>
                      </a:r>
                      <a:r>
                        <a:rPr lang="fr-FR" sz="1000" dirty="0"/>
                        <a:t> – Dirigeant/e d’entreprise »</a:t>
                      </a:r>
                    </a:p>
                    <a:p>
                      <a:endParaRPr lang="fr-FR" sz="1000" b="1" dirty="0"/>
                    </a:p>
                    <a:p>
                      <a:r>
                        <a:rPr lang="fr-FR" sz="1000" b="1" dirty="0"/>
                        <a:t>Pourquoi délivrer un Titre reconnu par l’Etat ?</a:t>
                      </a:r>
                    </a:p>
                    <a:p>
                      <a:pPr algn="just"/>
                      <a:r>
                        <a:rPr lang="fr-FR" sz="1000" i="1" dirty="0"/>
                        <a:t>Plus qu’un métier… l’entrepreneuriat est une vie … encore trop peu valorisée en France. Il nous paraissait fondamental de faire reconnaitre cette aventure si singulière comme un métier à part entière. Entreprendre et diriger une entreprise requiert une palette de compétences transversales que l’on ne retrouve dans aucune autre fonction, ainsi qu’un courage important ! Nous avons alors entrepris les démarches nécessaires auprès des instances dédiées afin de faire reconnaitre l’entrepreneuriat et la direction d’entreprise comme un métier et ainsi permettre à chacun(e) de valoriser les 2 ans dédiés à cette si belle aventure.</a:t>
                      </a:r>
                    </a:p>
                    <a:p>
                      <a:endParaRPr lang="fr-FR" sz="1000" dirty="0"/>
                    </a:p>
                    <a:p>
                      <a:r>
                        <a:rPr lang="fr-FR" sz="1000" b="1" dirty="0"/>
                        <a:t>Les porteurs de projet désirant valoriser leur parcours par le Titre RNCP « Entrepreneur/</a:t>
                      </a:r>
                      <a:r>
                        <a:rPr lang="fr-FR" sz="1000" b="1" dirty="0" err="1"/>
                        <a:t>euse</a:t>
                      </a:r>
                      <a:r>
                        <a:rPr lang="fr-FR" sz="1000" b="1" dirty="0"/>
                        <a:t> – Dirigeant d’Entreprise » doivent néanmoins justifier de certains prérequis 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Avoir un projet technologiquement innovant,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Justifier d’un diplôme de niveau « Licence »,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Justifier d’un niveau d’anglais professionnel fluide à l’écrit comme à l’oral.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Souhaitez-vous bénéficier du parcours certifiant ? </a:t>
                      </a:r>
                      <a:r>
                        <a:rPr lang="fr-FR" sz="1000" dirty="0"/>
                        <a:t>Oui  - Non – je préfère m’entretenir avec l’équipe avant.</a:t>
                      </a:r>
                      <a:endParaRPr lang="fr-FR" sz="1000" i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i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000" i="1" dirty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000" b="1" i="1" dirty="0"/>
                        <a:t>Bien sûr l’équipe Incuballiance se fera un plaisir de vous présenter les modalités de notre parcours d’accompagnement complet (certifiant ou non).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95D9A71E-9AF4-49F9-B5A8-608CE07EFC21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A8D32A37-7BB0-4DF8-9802-96DDD9E9B72F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12A691-2DCF-4A8C-B744-30ABCFE7E15E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POUR CONCLURE… BON À SAVOIR</a:t>
            </a:r>
          </a:p>
        </p:txBody>
      </p:sp>
    </p:spTree>
    <p:extLst>
      <p:ext uri="{BB962C8B-B14F-4D97-AF65-F5344CB8AC3E}">
        <p14:creationId xmlns:p14="http://schemas.microsoft.com/office/powerpoint/2010/main" val="170943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2DF5091E-345F-4993-906F-DCBCADDE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9383"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7" name="Google Shape;444;p54">
            <a:extLst>
              <a:ext uri="{FF2B5EF4-FFF2-40B4-BE49-F238E27FC236}">
                <a16:creationId xmlns:a16="http://schemas.microsoft.com/office/drawing/2014/main" id="{7CC95EEA-046C-44DD-93CE-D45E376A0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B0617-6CEB-4EC9-B296-372F68CD9ACA}"/>
              </a:ext>
            </a:extLst>
          </p:cNvPr>
          <p:cNvSpPr/>
          <p:nvPr/>
        </p:nvSpPr>
        <p:spPr>
          <a:xfrm>
            <a:off x="6248400" y="3546318"/>
            <a:ext cx="5303798" cy="25968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ANNEXES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1B442D-4053-4C3E-8A3D-8D26CA8B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202024"/>
            <a:ext cx="4336207" cy="4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4DB4406A-9956-4939-B7AC-4AA8742AC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76249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6B4B6E77-0956-4733-AF5B-7C9946ECE6BF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360A3120-D7AD-420B-8EAA-AE492EF55EB3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87BF1B-7F8C-42B0-8C8A-D470EC0082C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- 2</a:t>
            </a:r>
          </a:p>
        </p:txBody>
      </p:sp>
    </p:spTree>
    <p:extLst>
      <p:ext uri="{BB962C8B-B14F-4D97-AF65-F5344CB8AC3E}">
        <p14:creationId xmlns:p14="http://schemas.microsoft.com/office/powerpoint/2010/main" val="385320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B9A91D21-A768-43EA-B07B-B77FBC645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50900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/>
                        <a:t>Temps disponible sur le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5ABF0DD2-9595-4D19-A010-F64774BE4F7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9AA276EB-29CA-4716-A859-12ACDDDB8944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806896-7089-45EF-9C6D-C0BB980F48CF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PORTEUR PROJET - 3</a:t>
            </a:r>
          </a:p>
        </p:txBody>
      </p:sp>
    </p:spTree>
    <p:extLst>
      <p:ext uri="{BB962C8B-B14F-4D97-AF65-F5344CB8AC3E}">
        <p14:creationId xmlns:p14="http://schemas.microsoft.com/office/powerpoint/2010/main" val="154181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821F16EB-8BAF-4BFC-AE15-1642FD35BD61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A9324CF5-3B07-49C7-BDA7-B8F72BF430BC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C3E2D5-29AB-408D-B81C-E0861AA64362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</p:spTree>
    <p:extLst>
      <p:ext uri="{BB962C8B-B14F-4D97-AF65-F5344CB8AC3E}">
        <p14:creationId xmlns:p14="http://schemas.microsoft.com/office/powerpoint/2010/main" val="381225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8418CEF-10C2-42D7-AB71-15B396556A9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579C9C9B-D4A5-4334-8841-883208CDEE01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4D379A-8388-4BA5-A12E-FFB663131F88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</p:spTree>
    <p:extLst>
      <p:ext uri="{BB962C8B-B14F-4D97-AF65-F5344CB8AC3E}">
        <p14:creationId xmlns:p14="http://schemas.microsoft.com/office/powerpoint/2010/main" val="104710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91">
            <a:extLst>
              <a:ext uri="{FF2B5EF4-FFF2-40B4-BE49-F238E27FC236}">
                <a16:creationId xmlns:a16="http://schemas.microsoft.com/office/drawing/2014/main" id="{AF8CB620-FF18-48CF-8794-95C5F05ECF10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91">
            <a:extLst>
              <a:ext uri="{FF2B5EF4-FFF2-40B4-BE49-F238E27FC236}">
                <a16:creationId xmlns:a16="http://schemas.microsoft.com/office/drawing/2014/main" id="{70DD1E87-AC5C-40E9-BAD5-EA6FD677BE47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9802C-EE9A-4947-8D24-0104CC4906A1}"/>
              </a:ext>
            </a:extLst>
          </p:cNvPr>
          <p:cNvSpPr txBox="1"/>
          <p:nvPr/>
        </p:nvSpPr>
        <p:spPr>
          <a:xfrm>
            <a:off x="286051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ANNEXE (libre)</a:t>
            </a:r>
          </a:p>
        </p:txBody>
      </p:sp>
    </p:spTree>
    <p:extLst>
      <p:ext uri="{BB962C8B-B14F-4D97-AF65-F5344CB8AC3E}">
        <p14:creationId xmlns:p14="http://schemas.microsoft.com/office/powerpoint/2010/main" val="57939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7B4653-DAB3-4197-9B69-DAAE7CD3A65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BF205D-FE33-42DC-B945-96BB19C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38" y="2379567"/>
            <a:ext cx="4177269" cy="4666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BD6E39-4475-44F1-B99A-FEF171884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9" y="255183"/>
            <a:ext cx="2527067" cy="154844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215C4F5-955D-439A-B74C-3DF175A1A67B}"/>
              </a:ext>
            </a:extLst>
          </p:cNvPr>
          <p:cNvCxnSpPr/>
          <p:nvPr/>
        </p:nvCxnSpPr>
        <p:spPr>
          <a:xfrm>
            <a:off x="7023562" y="2154010"/>
            <a:ext cx="1866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AEFBDB4-F01E-42F8-B8CD-0CA1414B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00" y="5687007"/>
            <a:ext cx="529129" cy="546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171DA7-4642-4E61-844A-37F865F1F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08" y="5667642"/>
            <a:ext cx="529129" cy="5464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9D4ADB-A987-4CD8-BA6E-9818D9A10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41" y="5687007"/>
            <a:ext cx="529129" cy="5464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5270D2-6B5B-48EC-9AB3-E2B8FE743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05" y="4068291"/>
            <a:ext cx="751591" cy="7640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2B82A8B-BA58-4B0A-B852-411D79733E8F}"/>
              </a:ext>
            </a:extLst>
          </p:cNvPr>
          <p:cNvSpPr txBox="1"/>
          <p:nvPr/>
        </p:nvSpPr>
        <p:spPr>
          <a:xfrm>
            <a:off x="6501473" y="4943977"/>
            <a:ext cx="284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+mj-lt"/>
              </a:rPr>
              <a:t>www.incuballiance.fr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9C5321-12A8-4F19-9774-4E16BCB02EFC}"/>
              </a:ext>
            </a:extLst>
          </p:cNvPr>
          <p:cNvSpPr txBox="1"/>
          <p:nvPr/>
        </p:nvSpPr>
        <p:spPr>
          <a:xfrm>
            <a:off x="4238187" y="6233485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@IncubAlliance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CC761A-C3D0-4BF0-A73A-EC1813E86EB9}"/>
              </a:ext>
            </a:extLst>
          </p:cNvPr>
          <p:cNvSpPr txBox="1"/>
          <p:nvPr/>
        </p:nvSpPr>
        <p:spPr>
          <a:xfrm>
            <a:off x="6611519" y="6232230"/>
            <a:ext cx="259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IncubAlliance Paris-Saclay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9CC12-C9BF-449D-81EF-E521D64FF770}"/>
              </a:ext>
            </a:extLst>
          </p:cNvPr>
          <p:cNvSpPr txBox="1"/>
          <p:nvPr/>
        </p:nvSpPr>
        <p:spPr>
          <a:xfrm>
            <a:off x="5000638" y="3298630"/>
            <a:ext cx="591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Le </a:t>
            </a:r>
            <a:r>
              <a:rPr lang="fr-FR" sz="2000" dirty="0" err="1">
                <a:solidFill>
                  <a:schemeClr val="bg1"/>
                </a:solidFill>
                <a:latin typeface="+mj-lt"/>
              </a:rPr>
              <a:t>Playground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 – Stop &amp; Work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+mj-lt"/>
              </a:rPr>
              <a:t>3 Boulevard Thomas Gobert - 91120 PALAISEAU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7137B9-ACFD-4880-B619-1B60FFAEB623}"/>
              </a:ext>
            </a:extLst>
          </p:cNvPr>
          <p:cNvSpPr txBox="1"/>
          <p:nvPr/>
        </p:nvSpPr>
        <p:spPr>
          <a:xfrm>
            <a:off x="9583617" y="6233485"/>
            <a:ext cx="18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+mj-lt"/>
              </a:rPr>
              <a:t>IncubAlliance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AB8C5E-390A-490A-B130-28375A7FF19A}"/>
              </a:ext>
            </a:extLst>
          </p:cNvPr>
          <p:cNvSpPr txBox="1"/>
          <p:nvPr/>
        </p:nvSpPr>
        <p:spPr>
          <a:xfrm>
            <a:off x="6611519" y="2526316"/>
            <a:ext cx="29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NOUS CONTACTER</a:t>
            </a:r>
          </a:p>
        </p:txBody>
      </p:sp>
    </p:spTree>
    <p:extLst>
      <p:ext uri="{BB962C8B-B14F-4D97-AF65-F5344CB8AC3E}">
        <p14:creationId xmlns:p14="http://schemas.microsoft.com/office/powerpoint/2010/main" val="30947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3DAEDF16-8A90-4E2E-82B4-04ED6A6E9594}"/>
              </a:ext>
            </a:extLst>
          </p:cNvPr>
          <p:cNvSpPr/>
          <p:nvPr/>
        </p:nvSpPr>
        <p:spPr>
          <a:xfrm>
            <a:off x="181488" y="339114"/>
            <a:ext cx="5019373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B6D81F7-1D62-4C3E-862C-AEF7ADED4784}"/>
              </a:ext>
            </a:extLst>
          </p:cNvPr>
          <p:cNvSpPr/>
          <p:nvPr/>
        </p:nvSpPr>
        <p:spPr>
          <a:xfrm>
            <a:off x="286052" y="243440"/>
            <a:ext cx="5019373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5C7AA3-1B70-4BE8-8888-9D0E7B7EE046}"/>
              </a:ext>
            </a:extLst>
          </p:cNvPr>
          <p:cNvSpPr txBox="1"/>
          <p:nvPr/>
        </p:nvSpPr>
        <p:spPr>
          <a:xfrm>
            <a:off x="286052" y="352026"/>
            <a:ext cx="501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PROCÉDURE DE CANDIDATURE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94C3E9-79D0-4813-A891-435879883EB4}"/>
              </a:ext>
            </a:extLst>
          </p:cNvPr>
          <p:cNvSpPr txBox="1"/>
          <p:nvPr/>
        </p:nvSpPr>
        <p:spPr>
          <a:xfrm>
            <a:off x="286052" y="1431555"/>
            <a:ext cx="117313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Merci de bien vouloir compléter le dossier en :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dirty="0"/>
              <a:t>apportant tout élément complémentaire que vous jugez pertinent en annexe (</a:t>
            </a:r>
            <a:r>
              <a:rPr lang="fr-FR" sz="1600" i="1" dirty="0"/>
              <a:t>Ex : étude de marché, enquêtes, roadmap, prévisionnel financier, plans…).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i="1" dirty="0"/>
              <a:t>Si vous souffrez d’un handicap , merci de nous contacter pour que nous apportions la meilleure solution possible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algn="just"/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DOSSIER À RETOURNER AUPRÈS DE : </a:t>
            </a:r>
          </a:p>
          <a:p>
            <a:pPr algn="ctr"/>
            <a:r>
              <a:rPr lang="fr-FR" dirty="0"/>
              <a:t>Maéva Dos Santos – </a:t>
            </a:r>
            <a:r>
              <a:rPr lang="fr-FR" dirty="0">
                <a:hlinkClick r:id="rId2"/>
              </a:rPr>
              <a:t>m.dossantos@incuballiance.fr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En cc, le cas échéant, l’</a:t>
            </a:r>
            <a:r>
              <a:rPr lang="fr-FR" dirty="0" err="1"/>
              <a:t>Executive</a:t>
            </a:r>
            <a:r>
              <a:rPr lang="fr-FR" dirty="0"/>
              <a:t> Manager rencontré.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pPr algn="just"/>
            <a:r>
              <a:rPr lang="fr-FR" sz="2000" b="1" dirty="0">
                <a:solidFill>
                  <a:schemeClr val="accent2"/>
                </a:solidFill>
              </a:rPr>
              <a:t>Process de recrutement : l’équipe IncubAlliance reviendra vers vous rapidement pour vous rencontrer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dirty="0"/>
              <a:t>L’équipe se réunit de manière hebdomadaire afin de traiter chaque candidature et statuer.</a:t>
            </a:r>
          </a:p>
          <a:p>
            <a:pPr algn="just"/>
            <a:endParaRPr lang="fr-FR" sz="2400" b="1" dirty="0">
              <a:solidFill>
                <a:srgbClr val="FFC000"/>
              </a:solidFill>
            </a:endParaRPr>
          </a:p>
          <a:p>
            <a:r>
              <a:rPr lang="fr-FR" sz="1200" b="1" i="1" dirty="0">
                <a:solidFill>
                  <a:srgbClr val="FF0000"/>
                </a:solidFill>
              </a:rPr>
              <a:t>NB : si vous ne possédez pas certains éléments demandés, pas d’inquiétude, vous pouvez renseigner « </a:t>
            </a:r>
            <a:r>
              <a:rPr lang="fr-FR" sz="1200" b="1" i="1" u="sng" dirty="0">
                <a:solidFill>
                  <a:srgbClr val="FF0000"/>
                </a:solidFill>
              </a:rPr>
              <a:t>Sujet non couvert à date</a:t>
            </a:r>
            <a:r>
              <a:rPr lang="fr-FR" sz="1200" b="1" i="1" dirty="0">
                <a:solidFill>
                  <a:srgbClr val="FF0000"/>
                </a:solidFill>
              </a:rPr>
              <a:t> ». </a:t>
            </a:r>
          </a:p>
        </p:txBody>
      </p:sp>
    </p:spTree>
    <p:extLst>
      <p:ext uri="{BB962C8B-B14F-4D97-AF65-F5344CB8AC3E}">
        <p14:creationId xmlns:p14="http://schemas.microsoft.com/office/powerpoint/2010/main" val="40341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90325"/>
            <a:ext cx="1204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Avant tout… Il est important de nous présenter à vous.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Voici les collaborateurs IncubAlliance en charge de l’analyse des dossiers de candidature :</a:t>
            </a:r>
          </a:p>
        </p:txBody>
      </p:sp>
      <p:sp>
        <p:nvSpPr>
          <p:cNvPr id="29" name="Google Shape;929;p91">
            <a:extLst>
              <a:ext uri="{FF2B5EF4-FFF2-40B4-BE49-F238E27FC236}">
                <a16:creationId xmlns:a16="http://schemas.microsoft.com/office/drawing/2014/main" id="{C96A16FE-39B0-44CE-8F55-D43A5CA296EA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30;p91">
            <a:extLst>
              <a:ext uri="{FF2B5EF4-FFF2-40B4-BE49-F238E27FC236}">
                <a16:creationId xmlns:a16="http://schemas.microsoft.com/office/drawing/2014/main" id="{623F515B-17A0-4544-929A-4C687B28AEFF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FF4090D-8EEE-4D14-BC9B-9DA5373EB9A7}"/>
              </a:ext>
            </a:extLst>
          </p:cNvPr>
          <p:cNvSpPr txBox="1"/>
          <p:nvPr/>
        </p:nvSpPr>
        <p:spPr>
          <a:xfrm>
            <a:off x="508682" y="334018"/>
            <a:ext cx="56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L’EQUIPE EN CHARGE DE L’ANALYSE</a:t>
            </a:r>
          </a:p>
        </p:txBody>
      </p:sp>
      <p:pic>
        <p:nvPicPr>
          <p:cNvPr id="26" name="Image 25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C7B50B5B-A171-6107-392C-230D78358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1940"/>
          <a:stretch/>
        </p:blipFill>
        <p:spPr>
          <a:xfrm>
            <a:off x="1427725" y="2781586"/>
            <a:ext cx="1637978" cy="21872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41AF60-8F1D-294F-90D4-2A621BB39134}"/>
              </a:ext>
            </a:extLst>
          </p:cNvPr>
          <p:cNvSpPr/>
          <p:nvPr/>
        </p:nvSpPr>
        <p:spPr>
          <a:xfrm>
            <a:off x="1405836" y="4996727"/>
            <a:ext cx="16435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Directrice Générale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6A5A14-F1BF-C579-8AB9-884A1BEFDEE7}"/>
              </a:ext>
            </a:extLst>
          </p:cNvPr>
          <p:cNvSpPr/>
          <p:nvPr/>
        </p:nvSpPr>
        <p:spPr>
          <a:xfrm>
            <a:off x="1355366" y="4620962"/>
            <a:ext cx="1277667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3CEF2D-7557-F346-CDD6-D7F3684C9C04}"/>
              </a:ext>
            </a:extLst>
          </p:cNvPr>
          <p:cNvSpPr/>
          <p:nvPr/>
        </p:nvSpPr>
        <p:spPr>
          <a:xfrm>
            <a:off x="1321808" y="4629457"/>
            <a:ext cx="13141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ARIELLE </a:t>
            </a:r>
            <a:r>
              <a:rPr lang="fr-FR" sz="1050" b="1" dirty="0">
                <a:solidFill>
                  <a:schemeClr val="bg1"/>
                </a:solidFill>
                <a:latin typeface="+mj-lt"/>
              </a:rPr>
              <a:t>SANTÉ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2DB1067-AD0D-4D58-E32C-27565FE5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7639" r="25433" b="41250"/>
          <a:stretch/>
        </p:blipFill>
        <p:spPr>
          <a:xfrm>
            <a:off x="3353900" y="2781586"/>
            <a:ext cx="1638608" cy="217699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38AC6A9-7ED4-603F-7DC0-BEEABFA3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1038" r="23630" b="46783"/>
          <a:stretch/>
        </p:blipFill>
        <p:spPr>
          <a:xfrm>
            <a:off x="5316248" y="2784061"/>
            <a:ext cx="1628775" cy="219074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78EFC0B-CE67-2223-74B7-C016001DD9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12221" r="23164" b="32222"/>
          <a:stretch/>
        </p:blipFill>
        <p:spPr>
          <a:xfrm>
            <a:off x="7259560" y="2791197"/>
            <a:ext cx="1642505" cy="21796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707537-EC0B-B58A-91C0-16CDA1C65DED}"/>
              </a:ext>
            </a:extLst>
          </p:cNvPr>
          <p:cNvSpPr/>
          <p:nvPr/>
        </p:nvSpPr>
        <p:spPr>
          <a:xfrm>
            <a:off x="7193258" y="4640040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7ADED-54F2-67EB-80D6-E46DE33B848B}"/>
              </a:ext>
            </a:extLst>
          </p:cNvPr>
          <p:cNvSpPr/>
          <p:nvPr/>
        </p:nvSpPr>
        <p:spPr>
          <a:xfrm>
            <a:off x="7182501" y="4648553"/>
            <a:ext cx="12915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EVAN </a:t>
            </a:r>
            <a:r>
              <a:rPr lang="fr-FR" sz="1050" b="1" dirty="0">
                <a:solidFill>
                  <a:schemeClr val="bg1"/>
                </a:solidFill>
              </a:rPr>
              <a:t>PEREIRA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8231C3-907E-8D1B-9D99-A0FEBC8618B6}"/>
              </a:ext>
            </a:extLst>
          </p:cNvPr>
          <p:cNvSpPr/>
          <p:nvPr/>
        </p:nvSpPr>
        <p:spPr>
          <a:xfrm>
            <a:off x="3290531" y="4644202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284F4D-0939-2471-7418-6487DBEA351F}"/>
              </a:ext>
            </a:extLst>
          </p:cNvPr>
          <p:cNvSpPr/>
          <p:nvPr/>
        </p:nvSpPr>
        <p:spPr>
          <a:xfrm>
            <a:off x="3290530" y="4647601"/>
            <a:ext cx="12879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NICOLAS </a:t>
            </a:r>
            <a:r>
              <a:rPr lang="fr-FR" sz="1050" b="1" dirty="0">
                <a:solidFill>
                  <a:schemeClr val="bg1"/>
                </a:solidFill>
              </a:rPr>
              <a:t>REYNIER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4080A9-62D7-59BC-5B02-48B63DDEA1A4}"/>
              </a:ext>
            </a:extLst>
          </p:cNvPr>
          <p:cNvSpPr/>
          <p:nvPr/>
        </p:nvSpPr>
        <p:spPr>
          <a:xfrm>
            <a:off x="5215688" y="4645971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17995-6C1C-87EE-94BC-4770F11EB28F}"/>
              </a:ext>
            </a:extLst>
          </p:cNvPr>
          <p:cNvSpPr/>
          <p:nvPr/>
        </p:nvSpPr>
        <p:spPr>
          <a:xfrm>
            <a:off x="5212587" y="4647808"/>
            <a:ext cx="12743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>
                <a:solidFill>
                  <a:schemeClr val="bg1"/>
                </a:solidFill>
                <a:latin typeface="+mj-lt"/>
              </a:rPr>
              <a:t>FABRICE </a:t>
            </a:r>
            <a:r>
              <a:rPr lang="fr-FR" sz="1050" b="1">
                <a:solidFill>
                  <a:schemeClr val="bg1"/>
                </a:solidFill>
              </a:rPr>
              <a:t>DAUMARD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568CC7-3738-935E-302D-7E48A875C367}"/>
              </a:ext>
            </a:extLst>
          </p:cNvPr>
          <p:cNvSpPr/>
          <p:nvPr/>
        </p:nvSpPr>
        <p:spPr>
          <a:xfrm>
            <a:off x="3358507" y="5004527"/>
            <a:ext cx="1640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Executive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Manager Financement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A8D23F-30DB-2352-79AF-AA803B8F007C}"/>
              </a:ext>
            </a:extLst>
          </p:cNvPr>
          <p:cNvSpPr/>
          <p:nvPr/>
        </p:nvSpPr>
        <p:spPr>
          <a:xfrm>
            <a:off x="7439280" y="5004527"/>
            <a:ext cx="1287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Executive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Manager</a:t>
            </a:r>
          </a:p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Accès au marché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8A65FD-82BC-3458-1EA7-A99C7C67BBD7}"/>
              </a:ext>
            </a:extLst>
          </p:cNvPr>
          <p:cNvSpPr/>
          <p:nvPr/>
        </p:nvSpPr>
        <p:spPr>
          <a:xfrm>
            <a:off x="5284352" y="5004527"/>
            <a:ext cx="165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Executive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Manager Développement produit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5C138D14-A45B-24ED-6395-DF1570FBB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02" y="2781586"/>
            <a:ext cx="1596405" cy="216738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7178B08-E86B-AD5D-0317-94A70DFB3A80}"/>
              </a:ext>
            </a:extLst>
          </p:cNvPr>
          <p:cNvSpPr/>
          <p:nvPr/>
        </p:nvSpPr>
        <p:spPr>
          <a:xfrm>
            <a:off x="9117308" y="4645594"/>
            <a:ext cx="1287923" cy="25635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6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4B2EB8-D4EA-761B-DF39-FF9BAE95D8B3}"/>
              </a:ext>
            </a:extLst>
          </p:cNvPr>
          <p:cNvSpPr/>
          <p:nvPr/>
        </p:nvSpPr>
        <p:spPr>
          <a:xfrm>
            <a:off x="9106551" y="4654107"/>
            <a:ext cx="12915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ROMAIN </a:t>
            </a:r>
            <a:r>
              <a:rPr lang="fr-FR" sz="1050" b="1" dirty="0">
                <a:solidFill>
                  <a:schemeClr val="bg1"/>
                </a:solidFill>
              </a:rPr>
              <a:t>GOHAUD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00CC22-0705-81BD-958D-F0CACD7DBB28}"/>
              </a:ext>
            </a:extLst>
          </p:cNvPr>
          <p:cNvSpPr/>
          <p:nvPr/>
        </p:nvSpPr>
        <p:spPr>
          <a:xfrm>
            <a:off x="9370842" y="5004527"/>
            <a:ext cx="1287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Executive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Manager</a:t>
            </a:r>
          </a:p>
          <a:p>
            <a:pPr algn="ctr"/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Talents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3800" y="5833381"/>
            <a:ext cx="7188200" cy="5608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100" b="1" dirty="0">
                <a:solidFill>
                  <a:schemeClr val="accent2"/>
                </a:solidFill>
              </a:rPr>
              <a:t>D’autres porteurs sont impliqués dans l’aventure ? </a:t>
            </a:r>
          </a:p>
          <a:p>
            <a:pPr algn="r"/>
            <a:r>
              <a:rPr lang="fr-FR" sz="1100" b="1" dirty="0">
                <a:solidFill>
                  <a:schemeClr val="tx2"/>
                </a:solidFill>
              </a:rPr>
              <a:t>Merci de bien vouloir renseigner leurs coordonnées en annexe, tableaux prévus à cet effet.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C1A04C8-DDFF-4E6C-AC17-47CA3483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8517"/>
              </p:ext>
            </p:extLst>
          </p:nvPr>
        </p:nvGraphicFramePr>
        <p:xfrm>
          <a:off x="0" y="1378561"/>
          <a:ext cx="12192001" cy="4100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9802">
                  <a:extLst>
                    <a:ext uri="{9D8B030D-6E8A-4147-A177-3AD203B41FA5}">
                      <a16:colId xmlns:a16="http://schemas.microsoft.com/office/drawing/2014/main" val="427372563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491752510"/>
                    </a:ext>
                  </a:extLst>
                </a:gridCol>
                <a:gridCol w="302004">
                  <a:extLst>
                    <a:ext uri="{9D8B030D-6E8A-4147-A177-3AD203B41FA5}">
                      <a16:colId xmlns:a16="http://schemas.microsoft.com/office/drawing/2014/main" val="1926531789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788586974"/>
                    </a:ext>
                  </a:extLst>
                </a:gridCol>
                <a:gridCol w="293615">
                  <a:extLst>
                    <a:ext uri="{9D8B030D-6E8A-4147-A177-3AD203B41FA5}">
                      <a16:colId xmlns:a16="http://schemas.microsoft.com/office/drawing/2014/main" val="2854358971"/>
                    </a:ext>
                  </a:extLst>
                </a:gridCol>
                <a:gridCol w="7301219">
                  <a:extLst>
                    <a:ext uri="{9D8B030D-6E8A-4147-A177-3AD203B41FA5}">
                      <a16:colId xmlns:a16="http://schemas.microsoft.com/office/drawing/2014/main" val="109337026"/>
                    </a:ext>
                  </a:extLst>
                </a:gridCol>
              </a:tblGrid>
              <a:tr h="359118">
                <a:tc>
                  <a:txBody>
                    <a:bodyPr/>
                    <a:lstStyle/>
                    <a:p>
                      <a:r>
                        <a:rPr lang="fr-FR" sz="1000" dirty="0"/>
                        <a:t>Nom et Prénom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00173"/>
                  </a:ext>
                </a:extLst>
              </a:tr>
              <a:tr h="293885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 personnelle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54981"/>
                  </a:ext>
                </a:extLst>
              </a:tr>
              <a:tr h="156103"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2200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/>
                        <a:t>Lieu de naissance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6638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Téléphone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Mail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63427"/>
                  </a:ext>
                </a:extLst>
              </a:tr>
              <a:tr h="359118">
                <a:tc>
                  <a:txBody>
                    <a:bodyPr/>
                    <a:lstStyle/>
                    <a:p>
                      <a:r>
                        <a:rPr lang="fr-FR" sz="1000" b="1" dirty="0"/>
                        <a:t>Situation actuelle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(Salarié, dirigeant d’entreprise, demandeur d’emploi, étudiant…)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45765"/>
                  </a:ext>
                </a:extLst>
              </a:tr>
              <a:tr h="313679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Temps dédié au projet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/>
                        <a:t>(100%, 50%, 25%...)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Lien Profil </a:t>
                      </a:r>
                      <a:r>
                        <a:rPr lang="fr-FR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(Si profil créé et disponible)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0497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r>
                        <a:rPr lang="fr-FR" sz="1000" b="1" dirty="0"/>
                        <a:t>Comment nous avez-vous connu?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En quelques mots svp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6191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formation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/>
                        <a:t>(Derniers diplômes ou titres obtenus + dates)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8344"/>
                  </a:ext>
                </a:extLst>
              </a:tr>
              <a:tr h="268448">
                <a:tc>
                  <a:txBody>
                    <a:bodyPr/>
                    <a:lstStyle/>
                    <a:p>
                      <a:r>
                        <a:rPr lang="fr-FR" sz="1000" b="1" dirty="0"/>
                        <a:t>Vos objectifs / sujets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Pourriez-vous nous préciser vos attentes et objectifs ? Qu’attendez vous de notre accompagnement ?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39105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fr-FR" sz="1000" b="1" dirty="0"/>
                        <a:t>Aménagements spécifiques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Avez-vous besoin d’aménagements/adaptations spécifiques en cas d’accompagnement par notre structure ? (si oui, merci de préciser)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7455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RQTH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Bénéficiez vous d’une reconnaissance de la Qualité de travailleur handicapé  (oui – non)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86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r>
                        <a:rPr lang="fr-FR" sz="1000" b="1" dirty="0"/>
                        <a:t>Lieu souhaité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Notre site à Palaiseau – A distance ?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76574"/>
                  </a:ext>
                </a:extLst>
              </a:tr>
            </a:tbl>
          </a:graphicData>
        </a:graphic>
      </p:graphicFrame>
      <p:sp>
        <p:nvSpPr>
          <p:cNvPr id="7" name="Google Shape;929;p91">
            <a:extLst>
              <a:ext uri="{FF2B5EF4-FFF2-40B4-BE49-F238E27FC236}">
                <a16:creationId xmlns:a16="http://schemas.microsoft.com/office/drawing/2014/main" id="{356DC887-47FC-43D8-A617-6303ABA4A44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0;p91">
            <a:extLst>
              <a:ext uri="{FF2B5EF4-FFF2-40B4-BE49-F238E27FC236}">
                <a16:creationId xmlns:a16="http://schemas.microsoft.com/office/drawing/2014/main" id="{2054DE5B-AE58-481B-94B2-1488C120A4F9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F5FCE3-9230-42DC-B9B0-B3A4A6802545}"/>
              </a:ext>
            </a:extLst>
          </p:cNvPr>
          <p:cNvSpPr txBox="1"/>
          <p:nvPr/>
        </p:nvSpPr>
        <p:spPr>
          <a:xfrm>
            <a:off x="286052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INFORMATIONS PORTEUR PROJET</a:t>
            </a:r>
          </a:p>
        </p:txBody>
      </p:sp>
    </p:spTree>
    <p:extLst>
      <p:ext uri="{BB962C8B-B14F-4D97-AF65-F5344CB8AC3E}">
        <p14:creationId xmlns:p14="http://schemas.microsoft.com/office/powerpoint/2010/main" val="23052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89565"/>
              </p:ext>
            </p:extLst>
          </p:nvPr>
        </p:nvGraphicFramePr>
        <p:xfrm>
          <a:off x="-12700" y="2044019"/>
          <a:ext cx="12193664" cy="38805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9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73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DE CODE DU PROJET</a:t>
                      </a:r>
                      <a:r>
                        <a:rPr lang="fr-FR" sz="1000" b="1" baseline="0" dirty="0"/>
                        <a:t>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fr-FR" sz="1000" b="1" dirty="0"/>
                        <a:t>… Pourquoi ce nom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/>
                        <a:t>En quelques mots… pourquoi avoir défini</a:t>
                      </a:r>
                      <a:r>
                        <a:rPr lang="fr-FR" sz="1000" b="0" baseline="0"/>
                        <a:t> ce nom de code ? 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70">
                <a:tc>
                  <a:txBody>
                    <a:bodyPr/>
                    <a:lstStyle/>
                    <a:p>
                      <a:r>
                        <a:rPr lang="fr-FR" sz="1000" b="1" dirty="0"/>
                        <a:t>Votre activité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/>
                        <a:t>En 2 mots, quel est le domaine d’activité de votre projet</a:t>
                      </a:r>
                      <a:r>
                        <a:rPr lang="fr-FR" sz="1000" b="0" baseline="0"/>
                        <a:t> ?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Votre proposition de valeur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b="0" dirty="0"/>
                        <a:t>Quelle promesse</a:t>
                      </a:r>
                      <a:r>
                        <a:rPr lang="fr-FR" sz="1000" b="0" baseline="0" dirty="0"/>
                        <a:t> souhaitez-vous apporter à vos futurs clients ? </a:t>
                      </a:r>
                    </a:p>
                    <a:p>
                      <a:r>
                        <a:rPr lang="fr-FR" sz="1000" b="0" baseline="0" dirty="0"/>
                        <a:t>Le projet est déjà en route… Quelle promesse faites vous à vos clients actuels ?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71">
                <a:tc gridSpan="8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LA SOCIETE EXISTE-T-ELLE DÉJÀ ?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Nom de la société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N° SIRET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Date de création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Statut juridique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Capital social : 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Effectif</a:t>
                      </a:r>
                      <a:r>
                        <a:rPr lang="fr-FR" sz="1000" b="1" baseline="0" dirty="0"/>
                        <a:t> : </a:t>
                      </a:r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FR" sz="1000" b="1" dirty="0"/>
                        <a:t>Adresse</a:t>
                      </a:r>
                      <a:r>
                        <a:rPr lang="fr-FR" sz="1000" b="1" baseline="0" dirty="0"/>
                        <a:t> postale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Code Postal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b="1" dirty="0"/>
                        <a:t>Ville :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Répartition</a:t>
                      </a:r>
                      <a:r>
                        <a:rPr lang="fr-FR" sz="1000" b="1" baseline="0" dirty="0"/>
                        <a:t> du capital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000" dirty="0"/>
                        <a:t>Si vous êtes plusieurs co-fondateurs, pourriez vous nous préciser la répartition du Capital Social.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r>
                        <a:rPr lang="fr-FR" sz="1000" b="1" dirty="0"/>
                        <a:t>Site Internet : </a:t>
                      </a:r>
                      <a:endParaRPr lang="fr-FR" sz="1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735915" y="562381"/>
            <a:ext cx="1772291" cy="10342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INSERTION LOGO</a:t>
            </a:r>
          </a:p>
          <a:p>
            <a:pPr algn="ctr"/>
            <a:r>
              <a:rPr lang="fr-FR" dirty="0"/>
              <a:t>(si existant)</a:t>
            </a:r>
          </a:p>
        </p:txBody>
      </p:sp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E25FA6A7-A280-4967-8364-0705652B55D8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47B7A7F1-1BDA-401D-80DB-0F86F3D38B8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03F7C3-43B3-4AF6-9038-7922E6A8B12C}"/>
              </a:ext>
            </a:extLst>
          </p:cNvPr>
          <p:cNvSpPr txBox="1"/>
          <p:nvPr/>
        </p:nvSpPr>
        <p:spPr>
          <a:xfrm>
            <a:off x="286051" y="359708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IDENTITE DU PROJET</a:t>
            </a:r>
          </a:p>
        </p:txBody>
      </p:sp>
    </p:spTree>
    <p:extLst>
      <p:ext uri="{BB962C8B-B14F-4D97-AF65-F5344CB8AC3E}">
        <p14:creationId xmlns:p14="http://schemas.microsoft.com/office/powerpoint/2010/main" val="37457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2733EAB-1D2E-4A45-B9A2-23C7DA78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91163"/>
              </p:ext>
            </p:extLst>
          </p:nvPr>
        </p:nvGraphicFramePr>
        <p:xfrm>
          <a:off x="75027" y="2022866"/>
          <a:ext cx="1204194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dire quelques mots sur la vision que vous portez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Quelques mots sur la mission de la société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Si nous devions parler de l’ambition du projet… Comment la définiriez-vous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 conclure, si nous devions évoquer votre ambition, que nous repondériez-vous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9EF557BB-FE08-4113-B681-F208B6156BF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D3C609EC-CBDF-4B96-B6F0-98CEF3F0103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67324A-4C26-44A8-9C12-E31215B7E0F0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STRATÉGIE ET VISION</a:t>
            </a:r>
          </a:p>
        </p:txBody>
      </p:sp>
    </p:spTree>
    <p:extLst>
      <p:ext uri="{BB962C8B-B14F-4D97-AF65-F5344CB8AC3E}">
        <p14:creationId xmlns:p14="http://schemas.microsoft.com/office/powerpoint/2010/main" val="33447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5251038-48BE-4B04-A9BA-6B7FEE21B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04303"/>
              </p:ext>
            </p:extLst>
          </p:nvPr>
        </p:nvGraphicFramePr>
        <p:xfrm>
          <a:off x="75027" y="907130"/>
          <a:ext cx="12041945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présenter vos développements ? Quelle(s) solution(s) souhaitez vous développer (ou développez vous actuellement)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 les particularités (singularités) de vos développements/solutions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Où en êtes-vous ? Quel est l’état d’avancement de vos développements ? (Maquette, Prototype… TRL…)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R&amp;D</a:t>
                      </a:r>
                      <a:r>
                        <a:rPr lang="fr-FR" sz="1000" b="1" baseline="0" dirty="0"/>
                        <a:t> : êtes vous en relation avec des laboratoires de recherche ? Si oui pourriez vous préciser le type de relation ?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Possédez</a:t>
                      </a:r>
                      <a:r>
                        <a:rPr lang="fr-FR" sz="1000" b="1" baseline="0" dirty="0"/>
                        <a:t>-vous des brevets ou pensez vous devoir protéger vos futurs développements ?</a:t>
                      </a:r>
                    </a:p>
                    <a:p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Quelles sont, de votre point de vue les plus grandes difficultés à venir quant au développement de vos solutions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Pourriez vous nous parler de votre expérience concernant la construction d’une solution innovante (développement Produit)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895640"/>
                  </a:ext>
                </a:extLst>
              </a:tr>
            </a:tbl>
          </a:graphicData>
        </a:graphic>
      </p:graphicFrame>
      <p:sp>
        <p:nvSpPr>
          <p:cNvPr id="6" name="Google Shape;929;p91">
            <a:extLst>
              <a:ext uri="{FF2B5EF4-FFF2-40B4-BE49-F238E27FC236}">
                <a16:creationId xmlns:a16="http://schemas.microsoft.com/office/drawing/2014/main" id="{6F91154A-F0C0-4DB3-894E-CD9EE1E98262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0;p91">
            <a:extLst>
              <a:ext uri="{FF2B5EF4-FFF2-40B4-BE49-F238E27FC236}">
                <a16:creationId xmlns:a16="http://schemas.microsoft.com/office/drawing/2014/main" id="{2C9E0F8A-C6AD-49BD-8512-0E031232B26E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593513-E3A2-41D6-A4FA-458EF5325CF9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FOCUS PRODUIT &amp; PI</a:t>
            </a:r>
          </a:p>
        </p:txBody>
      </p:sp>
    </p:spTree>
    <p:extLst>
      <p:ext uri="{BB962C8B-B14F-4D97-AF65-F5344CB8AC3E}">
        <p14:creationId xmlns:p14="http://schemas.microsoft.com/office/powerpoint/2010/main" val="17705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12008"/>
              </p:ext>
            </p:extLst>
          </p:nvPr>
        </p:nvGraphicFramePr>
        <p:xfrm>
          <a:off x="75027" y="983832"/>
          <a:ext cx="12041945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en dire plus quant aux problématiques que rencontrent les acteurs ciblés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en dire plus quant aux acteurs concernés/ciblés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eu l’occasion de rencontrer ces acteurs ? Si tel est le cas, pourriez vous nous évoquer ces rencontres ? Qu’en retirez-vous?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réalisé de premières estimations du potentiel de marché ? Si oui, pourriez vous nous présenter ces éléments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une idée de qui sont vos principaux concurrents ? (Directs ou indirects) Et comment vous démarquerez-vous ? 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identifié des barrières à l’entrée (technologiques) pour accéder aux marchés ciblés?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travaillé à des éléments de tarification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2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parler de votre expérience concernant les sujets « commerciaux »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90766"/>
                  </a:ext>
                </a:extLst>
              </a:tr>
            </a:tbl>
          </a:graphicData>
        </a:graphic>
      </p:graphicFrame>
      <p:sp>
        <p:nvSpPr>
          <p:cNvPr id="4" name="Google Shape;929;p91">
            <a:extLst>
              <a:ext uri="{FF2B5EF4-FFF2-40B4-BE49-F238E27FC236}">
                <a16:creationId xmlns:a16="http://schemas.microsoft.com/office/drawing/2014/main" id="{7A68B581-7C2B-4CEA-A979-69D19B100203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0;p91">
            <a:extLst>
              <a:ext uri="{FF2B5EF4-FFF2-40B4-BE49-F238E27FC236}">
                <a16:creationId xmlns:a16="http://schemas.microsoft.com/office/drawing/2014/main" id="{54C7874A-3D55-4C24-84E7-969FBA6146DD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7007DC-36A5-4825-9D15-424D500E9B73}"/>
              </a:ext>
            </a:extLst>
          </p:cNvPr>
          <p:cNvSpPr txBox="1"/>
          <p:nvPr/>
        </p:nvSpPr>
        <p:spPr>
          <a:xfrm>
            <a:off x="286051" y="352026"/>
            <a:ext cx="6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MARKET ACCESS</a:t>
            </a:r>
          </a:p>
        </p:txBody>
      </p:sp>
    </p:spTree>
    <p:extLst>
      <p:ext uri="{BB962C8B-B14F-4D97-AF65-F5344CB8AC3E}">
        <p14:creationId xmlns:p14="http://schemas.microsoft.com/office/powerpoint/2010/main" val="715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0FD1E8-C6ED-4456-9A24-38B5BC4A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13596"/>
              </p:ext>
            </p:extLst>
          </p:nvPr>
        </p:nvGraphicFramePr>
        <p:xfrm>
          <a:off x="75027" y="1342117"/>
          <a:ext cx="12041945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Pensez vous devoir lever des fonds dans le cadre de votre projet ? Si oui avez une idée du timing ? </a:t>
                      </a:r>
                      <a:endParaRPr lang="fr-FR" sz="1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déjà perçu des aides publiques? Si oui, pourriez vous nous préciser lesquelles et les dates/années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La trésorerie, sujet délicat pour toute start-up qui se lance. Sans revenus issus du projet, combien de temps pourrez vous dédier à votre projet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Etes vous déjà en possession de documents financiers tels qu’un BP, </a:t>
                      </a:r>
                      <a:r>
                        <a:rPr lang="fr-FR" sz="1000" b="1" dirty="0" err="1"/>
                        <a:t>Executive</a:t>
                      </a:r>
                      <a:r>
                        <a:rPr lang="fr-FR" sz="1000" b="1" dirty="0"/>
                        <a:t> </a:t>
                      </a:r>
                      <a:r>
                        <a:rPr lang="fr-FR" sz="1000" b="1" dirty="0" err="1"/>
                        <a:t>Summary</a:t>
                      </a:r>
                      <a:r>
                        <a:rPr lang="fr-FR" sz="1000" b="1" dirty="0"/>
                        <a:t>… ? Si oui lesquels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Avez-vous d’autres éléments financiers complémentaires à nous communiquer ?</a:t>
                      </a:r>
                    </a:p>
                    <a:p>
                      <a:pPr algn="just"/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/>
                        <a:t>Pourriez vous nous parler de votre expérience concernant les sujets de Finance dans la création d’entreprise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0B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30536"/>
                  </a:ext>
                </a:extLst>
              </a:tr>
            </a:tbl>
          </a:graphicData>
        </a:graphic>
      </p:graphicFrame>
      <p:sp>
        <p:nvSpPr>
          <p:cNvPr id="5" name="Google Shape;929;p91">
            <a:extLst>
              <a:ext uri="{FF2B5EF4-FFF2-40B4-BE49-F238E27FC236}">
                <a16:creationId xmlns:a16="http://schemas.microsoft.com/office/drawing/2014/main" id="{CE5E5708-322B-4532-A20F-B0DAD5562B07}"/>
              </a:ext>
            </a:extLst>
          </p:cNvPr>
          <p:cNvSpPr/>
          <p:nvPr/>
        </p:nvSpPr>
        <p:spPr>
          <a:xfrm>
            <a:off x="181488" y="339114"/>
            <a:ext cx="6055807" cy="74039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0;p91">
            <a:extLst>
              <a:ext uri="{FF2B5EF4-FFF2-40B4-BE49-F238E27FC236}">
                <a16:creationId xmlns:a16="http://schemas.microsoft.com/office/drawing/2014/main" id="{D7D83434-8F4C-4FB8-B431-BA31BB27D896}"/>
              </a:ext>
            </a:extLst>
          </p:cNvPr>
          <p:cNvSpPr/>
          <p:nvPr/>
        </p:nvSpPr>
        <p:spPr>
          <a:xfrm>
            <a:off x="286052" y="243440"/>
            <a:ext cx="6055807" cy="740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F8B3B-8C1E-494F-9625-B55279AC5916}"/>
              </a:ext>
            </a:extLst>
          </p:cNvPr>
          <p:cNvSpPr txBox="1"/>
          <p:nvPr/>
        </p:nvSpPr>
        <p:spPr>
          <a:xfrm>
            <a:off x="286052" y="352026"/>
            <a:ext cx="605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PROJET – FINANCE </a:t>
            </a:r>
          </a:p>
        </p:txBody>
      </p:sp>
    </p:spTree>
    <p:extLst>
      <p:ext uri="{BB962C8B-B14F-4D97-AF65-F5344CB8AC3E}">
        <p14:creationId xmlns:p14="http://schemas.microsoft.com/office/powerpoint/2010/main" val="3888114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7A59D0F13894F940EDCB7CA0EBE18" ma:contentTypeVersion="13" ma:contentTypeDescription="Crée un document." ma:contentTypeScope="" ma:versionID="eb93d388e68c0292dc73ec3f508f2baa">
  <xsd:schema xmlns:xsd="http://www.w3.org/2001/XMLSchema" xmlns:xs="http://www.w3.org/2001/XMLSchema" xmlns:p="http://schemas.microsoft.com/office/2006/metadata/properties" xmlns:ns2="2db5a6f2-e496-4912-81f7-903ca06b171a" xmlns:ns3="d7807c88-143f-4c46-9637-9b11a1866e2f" targetNamespace="http://schemas.microsoft.com/office/2006/metadata/properties" ma:root="true" ma:fieldsID="5e573ec3c7e61f3c8a29514b0211f3af" ns2:_="" ns3:_="">
    <xsd:import namespace="2db5a6f2-e496-4912-81f7-903ca06b171a"/>
    <xsd:import namespace="d7807c88-143f-4c46-9637-9b11a1866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5a6f2-e496-4912-81f7-903ca06b1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07c88-143f-4c46-9637-9b11a1866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76CE92-B3BE-4B14-B612-66BB903C9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D8E7F-19BD-4140-BF65-D1E53B7AC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5a6f2-e496-4912-81f7-903ca06b171a"/>
    <ds:schemaRef ds:uri="d7807c88-143f-4c46-9637-9b11a1866e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FD3A48-BD85-41E4-9AB5-0E554730C443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d7807c88-143f-4c46-9637-9b11a1866e2f"/>
    <ds:schemaRef ds:uri="http://purl.org/dc/dcmitype/"/>
    <ds:schemaRef ds:uri="2db5a6f2-e496-4912-81f7-903ca06b171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10519</TotalTime>
  <Words>1690</Words>
  <Application>Microsoft Office PowerPoint</Application>
  <PresentationFormat>Grand écran</PresentationFormat>
  <Paragraphs>266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Alisson PELTOT</dc:creator>
  <cp:lastModifiedBy>Alisson PELTOT</cp:lastModifiedBy>
  <cp:revision>265</cp:revision>
  <dcterms:created xsi:type="dcterms:W3CDTF">2019-09-18T08:29:01Z</dcterms:created>
  <dcterms:modified xsi:type="dcterms:W3CDTF">2022-07-28T11:46:12Z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0x010100B4C7A59D0F13894F940EDCB7CA0EBE18</vt:lpwstr>
  </property>
</Properties>
</file>